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80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340" r:id="rId4"/>
    <p:sldId id="341" r:id="rId5"/>
    <p:sldId id="363" r:id="rId6"/>
    <p:sldId id="294" r:id="rId7"/>
    <p:sldId id="346" r:id="rId8"/>
    <p:sldId id="344" r:id="rId9"/>
    <p:sldId id="347" r:id="rId10"/>
    <p:sldId id="349" r:id="rId11"/>
    <p:sldId id="356" r:id="rId12"/>
    <p:sldId id="345" r:id="rId13"/>
    <p:sldId id="355" r:id="rId14"/>
    <p:sldId id="351" r:id="rId15"/>
    <p:sldId id="352" r:id="rId16"/>
    <p:sldId id="353" r:id="rId17"/>
    <p:sldId id="359" r:id="rId18"/>
    <p:sldId id="360" r:id="rId19"/>
    <p:sldId id="361" r:id="rId20"/>
    <p:sldId id="362" r:id="rId21"/>
    <p:sldId id="365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C5A4"/>
    <a:srgbClr val="DDDDDD"/>
    <a:srgbClr val="6D9DCB"/>
    <a:srgbClr val="341583"/>
    <a:srgbClr val="C91A22"/>
    <a:srgbClr val="F2F2F2"/>
    <a:srgbClr val="004098"/>
    <a:srgbClr val="772152"/>
    <a:srgbClr val="3F6EAA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9" autoAdjust="0"/>
    <p:restoredTop sz="96154" autoAdjust="0"/>
  </p:normalViewPr>
  <p:slideViewPr>
    <p:cSldViewPr snapToGrid="0">
      <p:cViewPr varScale="1">
        <p:scale>
          <a:sx n="127" d="100"/>
          <a:sy n="127" d="100"/>
        </p:scale>
        <p:origin x="111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当前页面由口袋动画“</a:t>
            </a:r>
            <a:r>
              <a:rPr lang="en-US" altLang="zh-CN"/>
              <a:t>MonkeyText”</a:t>
            </a:r>
            <a:r>
              <a:rPr lang="zh-CN" altLang="en-US"/>
              <a:t>特效功能，一键生成。
更多动画特效、福利、资源，请搜索、关注访问口袋动画</a:t>
            </a:r>
            <a:r>
              <a:rPr lang="en-US" altLang="zh-CN"/>
              <a:t>.</a:t>
            </a:r>
          </a:p>
          <a:p>
            <a:r>
              <a:rPr lang="zh-CN" altLang="en-US"/>
              <a:t>官网主页：</a:t>
            </a:r>
            <a:r>
              <a:rPr lang="en-US" altLang="zh-CN"/>
              <a:t>www.papocket.com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93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33.xml"/><Relationship Id="rId7" Type="http://schemas.openxmlformats.org/officeDocument/2006/relationships/image" Target="../media/image10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.png"/><Relationship Id="rId4" Type="http://schemas.openxmlformats.org/officeDocument/2006/relationships/tags" Target="../tags/tag34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20.jpe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2.bin"/><Relationship Id="rId2" Type="http://schemas.openxmlformats.org/officeDocument/2006/relationships/tags" Target="../tags/tag5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11" Type="http://schemas.openxmlformats.org/officeDocument/2006/relationships/image" Target="../media/image34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emf"/><Relationship Id="rId4" Type="http://schemas.openxmlformats.org/officeDocument/2006/relationships/image" Target="../media/image33.jpe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873500"/>
            <a:ext cx="9144000" cy="580866"/>
          </a:xfrm>
          <a:prstGeom prst="rect">
            <a:avLst/>
          </a:prstGeom>
        </p:spPr>
      </p:pic>
      <p:sp>
        <p:nvSpPr>
          <p:cNvPr id="6" name="PA-矩形 5"/>
          <p:cNvSpPr/>
          <p:nvPr>
            <p:custDataLst>
              <p:tags r:id="rId2"/>
            </p:custDataLst>
          </p:nvPr>
        </p:nvSpPr>
        <p:spPr>
          <a:xfrm>
            <a:off x="0" y="2818788"/>
            <a:ext cx="9144000" cy="176273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28650" y="2818788"/>
            <a:ext cx="7886700" cy="1152366"/>
          </a:xfrm>
        </p:spPr>
        <p:txBody>
          <a:bodyPr/>
          <a:lstStyle/>
          <a:p>
            <a:r>
              <a:rPr lang="zh-CN" altLang="en-US" sz="4000" dirty="0"/>
              <a:t>叶轮加工仿真及进给速度优化</a:t>
            </a:r>
          </a:p>
        </p:txBody>
      </p:sp>
      <p:sp>
        <p:nvSpPr>
          <p:cNvPr id="5" name="PA-副标题 4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76250" y="4083050"/>
            <a:ext cx="7886700" cy="11557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陶正瑞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2019.08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634570" y="4711700"/>
            <a:ext cx="7532167" cy="2008626"/>
          </a:xfrm>
          <a:prstGeom prst="roundRect">
            <a:avLst/>
          </a:prstGeom>
          <a:solidFill>
            <a:srgbClr val="D7C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36925" y="1660278"/>
            <a:ext cx="7164075" cy="3000622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使最终的铣削力平稳、均匀分布，减少突变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降低加工时间，提高加工效率，降低加工成本</a:t>
            </a:r>
            <a:endParaRPr lang="en-US" altLang="zh-CN" dirty="0"/>
          </a:p>
          <a:p>
            <a:r>
              <a:rPr lang="zh-CN" altLang="en-US" dirty="0"/>
              <a:t>优化方法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在满足不超过给定的最大铣削力情况下，尽量提高进给速度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当前铣削力大于最大铣削力时，降低进给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当前铣削力小于最大铣削力时，提高进给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工艺优化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1362" y="4769578"/>
            <a:ext cx="7405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因采用微元法，通过积分获得了切削力，故不同于经验公式，无法在给定切削状态下基于给定切削力直接反求相应的进给速度。在优化过程中，需要计算满足条件的进给速度时，假定进给速度与切削力是线性关系，采用如下的迭代公式寻找目标进给速度值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740876"/>
              </p:ext>
            </p:extLst>
          </p:nvPr>
        </p:nvGraphicFramePr>
        <p:xfrm>
          <a:off x="2616199" y="6041642"/>
          <a:ext cx="2843945" cy="62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3" imgW="1955520" imgH="431640" progId="Equation.DSMT4">
                  <p:embed/>
                </p:oleObj>
              </mc:Choice>
              <mc:Fallback>
                <p:oleObj name="Equation" r:id="rId3" imgW="19555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6199" y="6041642"/>
                        <a:ext cx="2843945" cy="627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42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4.0</a:t>
            </a:r>
            <a:r>
              <a:rPr lang="zh-CN" altLang="en-US" dirty="0"/>
              <a:t>单个流道的铣削加工步骤仿真结果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0986"/>
          <a:stretch/>
        </p:blipFill>
        <p:spPr>
          <a:xfrm>
            <a:off x="7037614" y="2787957"/>
            <a:ext cx="2111072" cy="26120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7614" y="1710739"/>
            <a:ext cx="2106386" cy="10772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因叶轮的十个流道加工轨迹相同，故仅对</a:t>
            </a:r>
            <a:endParaRPr lang="en-US" altLang="zh-CN" sz="1600" dirty="0"/>
          </a:p>
          <a:p>
            <a:r>
              <a:rPr lang="zh-CN" altLang="en-US" sz="1600" dirty="0"/>
              <a:t>一个流道的加工过程进行仿真优化。</a:t>
            </a:r>
            <a:endParaRPr lang="en-US" altLang="zh-CN" sz="16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25798" y="1763328"/>
            <a:ext cx="6013697" cy="3560456"/>
            <a:chOff x="315378" y="2313742"/>
            <a:chExt cx="6013697" cy="35604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378" y="2313742"/>
              <a:ext cx="6013697" cy="3560456"/>
            </a:xfrm>
            <a:prstGeom prst="rect">
              <a:avLst/>
            </a:prstGeom>
          </p:spPr>
        </p:pic>
        <p:sp>
          <p:nvSpPr>
            <p:cNvPr id="11" name="左大括号 10"/>
            <p:cNvSpPr/>
            <p:nvPr/>
          </p:nvSpPr>
          <p:spPr>
            <a:xfrm rot="16200000">
              <a:off x="2003252" y="2658892"/>
              <a:ext cx="240134" cy="2719309"/>
            </a:xfrm>
            <a:prstGeom prst="leftBrace">
              <a:avLst>
                <a:gd name="adj1" fmla="val 100813"/>
                <a:gd name="adj2" fmla="val 477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40025" y="4138615"/>
              <a:ext cx="550416" cy="30777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开粗</a:t>
              </a:r>
            </a:p>
          </p:txBody>
        </p:sp>
        <p:sp>
          <p:nvSpPr>
            <p:cNvPr id="13" name="左大括号 12"/>
            <p:cNvSpPr/>
            <p:nvPr/>
          </p:nvSpPr>
          <p:spPr>
            <a:xfrm rot="16200000">
              <a:off x="3499047" y="3882408"/>
              <a:ext cx="240134" cy="272279"/>
            </a:xfrm>
            <a:prstGeom prst="leftBrace">
              <a:avLst>
                <a:gd name="adj1" fmla="val 27076"/>
                <a:gd name="adj2" fmla="val 477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51007" y="4138615"/>
              <a:ext cx="550416" cy="30777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铣槽</a:t>
              </a:r>
            </a:p>
          </p:txBody>
        </p:sp>
        <p:sp>
          <p:nvSpPr>
            <p:cNvPr id="15" name="左大括号 14"/>
            <p:cNvSpPr/>
            <p:nvPr/>
          </p:nvSpPr>
          <p:spPr>
            <a:xfrm rot="16200000">
              <a:off x="4401506" y="3255158"/>
              <a:ext cx="240134" cy="1526778"/>
            </a:xfrm>
            <a:prstGeom prst="leftBrace">
              <a:avLst>
                <a:gd name="adj1" fmla="val 100813"/>
                <a:gd name="adj2" fmla="val 477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16540" y="4138615"/>
              <a:ext cx="550416" cy="30777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叶片</a:t>
              </a:r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5464949" y="3736163"/>
              <a:ext cx="240134" cy="564768"/>
            </a:xfrm>
            <a:prstGeom prst="leftBrace">
              <a:avLst>
                <a:gd name="adj1" fmla="val 100813"/>
                <a:gd name="adj2" fmla="val 477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2632" y="4133656"/>
              <a:ext cx="550416" cy="30777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流道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484"/>
          <a:stretch/>
        </p:blipFill>
        <p:spPr>
          <a:xfrm>
            <a:off x="4922112" y="1710739"/>
            <a:ext cx="1846304" cy="1414743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1347"/>
              </p:ext>
            </p:extLst>
          </p:nvPr>
        </p:nvGraphicFramePr>
        <p:xfrm>
          <a:off x="1087863" y="5252771"/>
          <a:ext cx="45756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64">
                  <a:extLst>
                    <a:ext uri="{9D8B030D-6E8A-4147-A177-3AD203B41FA5}">
                      <a16:colId xmlns:a16="http://schemas.microsoft.com/office/drawing/2014/main" val="4220580884"/>
                    </a:ext>
                  </a:extLst>
                </a:gridCol>
                <a:gridCol w="1463123">
                  <a:extLst>
                    <a:ext uri="{9D8B030D-6E8A-4147-A177-3AD203B41FA5}">
                      <a16:colId xmlns:a16="http://schemas.microsoft.com/office/drawing/2014/main" val="4112272597"/>
                    </a:ext>
                  </a:extLst>
                </a:gridCol>
                <a:gridCol w="688596">
                  <a:extLst>
                    <a:ext uri="{9D8B030D-6E8A-4147-A177-3AD203B41FA5}">
                      <a16:colId xmlns:a16="http://schemas.microsoft.com/office/drawing/2014/main" val="1053327896"/>
                    </a:ext>
                  </a:extLst>
                </a:gridCol>
                <a:gridCol w="1787022">
                  <a:extLst>
                    <a:ext uri="{9D8B030D-6E8A-4147-A177-3AD203B41FA5}">
                      <a16:colId xmlns:a16="http://schemas.microsoft.com/office/drawing/2014/main" val="962527331"/>
                    </a:ext>
                  </a:extLst>
                </a:gridCol>
              </a:tblGrid>
              <a:tr h="2154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工序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刀具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加工时间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435969"/>
                  </a:ext>
                </a:extLst>
              </a:tr>
              <a:tr h="215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D8R1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1092s (18.2min)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10973"/>
                  </a:ext>
                </a:extLst>
              </a:tr>
              <a:tr h="215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铣槽（缺口）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D8R1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100s (1.67min)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590521"/>
                  </a:ext>
                </a:extLst>
              </a:tr>
              <a:tr h="215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精铣叶片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D6R3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635s (10.6min)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72887"/>
                  </a:ext>
                </a:extLst>
              </a:tr>
              <a:tr h="215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精加工流道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D6R3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204s (3.4min)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4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4" y="2003775"/>
            <a:ext cx="5973105" cy="3418027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4.1-</a:t>
            </a:r>
            <a:r>
              <a:rPr lang="zh-CN" altLang="en-US" dirty="0"/>
              <a:t>工序</a:t>
            </a:r>
            <a:r>
              <a:rPr lang="en-US" altLang="zh-CN" dirty="0"/>
              <a:t>1</a:t>
            </a:r>
            <a:r>
              <a:rPr lang="zh-CN" altLang="en-US" dirty="0"/>
              <a:t>开粗仿真及优化结果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r="14109"/>
          <a:stretch/>
        </p:blipFill>
        <p:spPr>
          <a:xfrm>
            <a:off x="7037614" y="1614530"/>
            <a:ext cx="2106386" cy="1986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35016" b="36580"/>
          <a:stretch/>
        </p:blipFill>
        <p:spPr>
          <a:xfrm>
            <a:off x="7123750" y="3726449"/>
            <a:ext cx="1934114" cy="1575468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65825" y="5681709"/>
            <a:ext cx="7297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理论加工时间：</a:t>
            </a:r>
            <a:r>
              <a:rPr lang="en-US" altLang="zh-CN" b="1" dirty="0"/>
              <a:t>1092s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因采用“流线”式刀轨，在每一道加工中，切削深度变化较大，可提高切削深度较小的</a:t>
            </a:r>
            <a:r>
              <a:rPr lang="en-US" altLang="zh-CN" dirty="0"/>
              <a:t>NC</a:t>
            </a:r>
            <a:r>
              <a:rPr lang="zh-CN" altLang="en-US" dirty="0"/>
              <a:t>代码段的进给速度，提高加工效率。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45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4.1-</a:t>
            </a:r>
            <a:r>
              <a:rPr lang="zh-CN" altLang="en-US" dirty="0"/>
              <a:t>工序</a:t>
            </a:r>
            <a:r>
              <a:rPr lang="en-US" altLang="zh-CN" dirty="0"/>
              <a:t>1</a:t>
            </a:r>
            <a:r>
              <a:rPr lang="zh-CN" altLang="en-US" dirty="0"/>
              <a:t>开粗仿真及优化结果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847156" cy="3658679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说明：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/>
              <a:t>     流道的开粗刀轨为两层，原始</a:t>
            </a:r>
            <a:r>
              <a:rPr lang="en-US" altLang="zh-CN" sz="1600" dirty="0"/>
              <a:t>NC</a:t>
            </a:r>
            <a:r>
              <a:rPr lang="zh-CN" altLang="en-US" sz="1600" dirty="0"/>
              <a:t>文件中，运行轨迹是先走最下面一层，再切上面一层，导致第二层空切。推测可能是</a:t>
            </a:r>
            <a:r>
              <a:rPr lang="en-US" altLang="zh-CN" sz="1600" dirty="0"/>
              <a:t>G</a:t>
            </a:r>
            <a:r>
              <a:rPr lang="zh-CN" altLang="en-US" sz="1600" dirty="0"/>
              <a:t>代码导出时选错了</a:t>
            </a:r>
            <a:r>
              <a:rPr lang="en-US" altLang="zh-CN" sz="1600" dirty="0"/>
              <a:t>NX</a:t>
            </a:r>
            <a:r>
              <a:rPr lang="zh-CN" altLang="en-US" sz="1600" dirty="0"/>
              <a:t>中加工操作的顺序。在本次仿真与优化中，对</a:t>
            </a:r>
            <a:r>
              <a:rPr lang="en-US" altLang="zh-CN" sz="1600" dirty="0"/>
              <a:t>G</a:t>
            </a:r>
            <a:r>
              <a:rPr lang="zh-CN" altLang="en-US" sz="1600" dirty="0"/>
              <a:t>代码进行了修改，使其两次切削按照顺序进行。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6" y="1996952"/>
            <a:ext cx="3652391" cy="33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276" y="1606510"/>
            <a:ext cx="3127671" cy="38985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优化结果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4.1-</a:t>
            </a:r>
            <a:r>
              <a:rPr lang="zh-CN" altLang="en-US" dirty="0"/>
              <a:t>工序</a:t>
            </a:r>
            <a:r>
              <a:rPr lang="en-US" altLang="zh-CN" dirty="0"/>
              <a:t>1</a:t>
            </a:r>
            <a:r>
              <a:rPr lang="zh-CN" altLang="en-US" dirty="0"/>
              <a:t>开粗仿真及优化结果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9025"/>
            <a:ext cx="5787997" cy="3527564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文本框 7"/>
          <p:cNvSpPr txBox="1"/>
          <p:nvPr/>
        </p:nvSpPr>
        <p:spPr>
          <a:xfrm>
            <a:off x="6282022" y="2023873"/>
            <a:ext cx="104059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91A22"/>
                </a:solidFill>
              </a:rPr>
              <a:t>优化设置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729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优化后加工时间：</a:t>
            </a:r>
            <a:r>
              <a:rPr lang="en-US" altLang="zh-CN" b="1" dirty="0"/>
              <a:t>390s</a:t>
            </a:r>
            <a:r>
              <a:rPr lang="en-US" altLang="zh-CN" dirty="0"/>
              <a:t>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相比优化前，进给力趋于平稳，加工时间大幅降低。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NC</a:t>
            </a:r>
            <a:r>
              <a:rPr lang="zh-CN" altLang="en-US" dirty="0"/>
              <a:t>代码优化结果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4.1-</a:t>
            </a:r>
            <a:r>
              <a:rPr lang="zh-CN" altLang="en-US" dirty="0"/>
              <a:t>工序</a:t>
            </a:r>
            <a:r>
              <a:rPr lang="en-US" altLang="zh-CN" dirty="0"/>
              <a:t>1</a:t>
            </a:r>
            <a:r>
              <a:rPr lang="zh-CN" altLang="en-US" dirty="0"/>
              <a:t>开粗仿真及优化结果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729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对</a:t>
            </a:r>
            <a:r>
              <a:rPr lang="en-US" altLang="zh-CN" dirty="0"/>
              <a:t>NC</a:t>
            </a:r>
            <a:r>
              <a:rPr lang="zh-CN" altLang="en-US" dirty="0"/>
              <a:t>代码段的进给速度进行修改</a:t>
            </a:r>
            <a:r>
              <a:rPr lang="en-US" altLang="zh-CN" dirty="0"/>
              <a:t>/</a:t>
            </a:r>
            <a:r>
              <a:rPr lang="zh-CN" altLang="en-US" dirty="0"/>
              <a:t>赋值。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093923"/>
            <a:ext cx="6462713" cy="33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1864646"/>
            <a:ext cx="5434657" cy="3528511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4.2-</a:t>
            </a:r>
            <a:r>
              <a:rPr lang="zh-CN" altLang="en-US" dirty="0"/>
              <a:t>工序</a:t>
            </a:r>
            <a:r>
              <a:rPr lang="en-US" altLang="zh-CN" dirty="0"/>
              <a:t>2</a:t>
            </a:r>
            <a:r>
              <a:rPr lang="zh-CN" altLang="en-US" dirty="0"/>
              <a:t>切槽仿真及优化结果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729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理论加工时间：</a:t>
            </a:r>
            <a:r>
              <a:rPr lang="en-US" altLang="zh-CN" b="1" dirty="0"/>
              <a:t>100s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铣槽时，共加工了</a:t>
            </a:r>
            <a:r>
              <a:rPr lang="en-US" altLang="zh-CN" dirty="0"/>
              <a:t>2</a:t>
            </a:r>
            <a:r>
              <a:rPr lang="zh-CN" altLang="en-US" dirty="0"/>
              <a:t>次，第二次去除材料较少，可适当提高进给。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r="14814"/>
          <a:stretch/>
        </p:blipFill>
        <p:spPr>
          <a:xfrm>
            <a:off x="6925642" y="1642376"/>
            <a:ext cx="2133600" cy="19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31" y="2040739"/>
            <a:ext cx="5321363" cy="3464347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优化结果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4.2-</a:t>
            </a:r>
            <a:r>
              <a:rPr lang="zh-CN" altLang="en-US" dirty="0"/>
              <a:t>工序</a:t>
            </a:r>
            <a:r>
              <a:rPr lang="en-US" altLang="zh-CN" dirty="0"/>
              <a:t>2</a:t>
            </a:r>
            <a:r>
              <a:rPr lang="zh-CN" altLang="en-US" dirty="0"/>
              <a:t>切槽仿真及优化结果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729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优化后加工时间：</a:t>
            </a:r>
            <a:r>
              <a:rPr lang="en-US" altLang="zh-CN" b="1" dirty="0"/>
              <a:t>62s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r="14814"/>
          <a:stretch/>
        </p:blipFill>
        <p:spPr>
          <a:xfrm>
            <a:off x="7010400" y="1685678"/>
            <a:ext cx="2133600" cy="1986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613" y="3709806"/>
            <a:ext cx="14671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3948"/>
          <a:stretch/>
        </p:blipFill>
        <p:spPr>
          <a:xfrm>
            <a:off x="800594" y="1840359"/>
            <a:ext cx="5715154" cy="3681798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4.3-</a:t>
            </a:r>
            <a:r>
              <a:rPr lang="zh-CN" altLang="en-US" dirty="0"/>
              <a:t>工序</a:t>
            </a:r>
            <a:r>
              <a:rPr lang="en-US" altLang="zh-CN" dirty="0"/>
              <a:t>4&amp;5 </a:t>
            </a:r>
            <a:r>
              <a:rPr lang="zh-CN" altLang="en-US" dirty="0"/>
              <a:t>精铣仿真及优化结果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678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理论加工时间：</a:t>
            </a:r>
            <a:r>
              <a:rPr lang="en-US" altLang="zh-CN" b="1" dirty="0"/>
              <a:t>839s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在叶片铣削末尾处，切削力出现峰值，可降低此处进给，使切削力平稳。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00" y="1583353"/>
            <a:ext cx="2224200" cy="208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0" y="3782336"/>
            <a:ext cx="2148472" cy="17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3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2" y="1665560"/>
            <a:ext cx="5927321" cy="3889805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优化结果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4.3-</a:t>
            </a:r>
            <a:r>
              <a:rPr lang="zh-CN" altLang="en-US" dirty="0"/>
              <a:t>工序</a:t>
            </a:r>
            <a:r>
              <a:rPr lang="en-US" altLang="zh-CN" dirty="0"/>
              <a:t>4&amp;5 </a:t>
            </a:r>
            <a:r>
              <a:rPr lang="zh-CN" altLang="en-US" dirty="0"/>
              <a:t>精铣仿真及优化结果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825" y="5681709"/>
            <a:ext cx="729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优化后加工时间：</a:t>
            </a:r>
            <a:r>
              <a:rPr lang="en-US" altLang="zh-CN" b="1" dirty="0"/>
              <a:t>641s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0550" y="5572125"/>
            <a:ext cx="817245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00" y="1583353"/>
            <a:ext cx="2224200" cy="208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283" y="3668228"/>
            <a:ext cx="1513974" cy="18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3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PA-组合 2"/>
          <p:cNvGrpSpPr/>
          <p:nvPr>
            <p:custDataLst>
              <p:tags r:id="rId2"/>
            </p:custDataLst>
          </p:nvPr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PA-任意多边形 10"/>
            <p:cNvSpPr>
              <a:spLocks/>
            </p:cNvSpPr>
            <p:nvPr userDrawn="1">
              <p:custDataLst>
                <p:tags r:id="rId25"/>
              </p:custDataLst>
            </p:nvPr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PA-文本框 4"/>
            <p:cNvSpPr txBox="1"/>
            <p:nvPr userDrawn="1">
              <p:custDataLst>
                <p:tags r:id="rId26"/>
              </p:custDataLst>
            </p:nvPr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PA-直接连接符 6"/>
          <p:cNvCxnSpPr>
            <a:stCxn id="4" idx="6"/>
          </p:cNvCxnSpPr>
          <p:nvPr>
            <p:custDataLst>
              <p:tags r:id="rId3"/>
            </p:custDataLst>
          </p:nvPr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-文本框 10"/>
          <p:cNvSpPr txBox="1"/>
          <p:nvPr>
            <p:custDataLst>
              <p:tags r:id="rId4"/>
            </p:custDataLst>
          </p:nvPr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叶轮现有加工方案</a:t>
            </a:r>
          </a:p>
        </p:txBody>
      </p:sp>
      <p:grpSp>
        <p:nvGrpSpPr>
          <p:cNvPr id="12" name="PA-组合 11"/>
          <p:cNvGrpSpPr/>
          <p:nvPr>
            <p:custDataLst>
              <p:tags r:id="rId5"/>
            </p:custDataLst>
          </p:nvPr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PA-任意多边形 10"/>
            <p:cNvSpPr>
              <a:spLocks/>
            </p:cNvSpPr>
            <p:nvPr userDrawn="1">
              <p:custDataLst>
                <p:tags r:id="rId23"/>
              </p:custDataLst>
            </p:nvPr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PA-文本框 13"/>
            <p:cNvSpPr txBox="1"/>
            <p:nvPr userDrawn="1">
              <p:custDataLst>
                <p:tags r:id="rId24"/>
              </p:custDataLst>
            </p:nvPr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PA-直接连接符 14"/>
          <p:cNvCxnSpPr>
            <a:stCxn id="13" idx="6"/>
          </p:cNvCxnSpPr>
          <p:nvPr>
            <p:custDataLst>
              <p:tags r:id="rId6"/>
            </p:custDataLst>
          </p:nvPr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-文本框 15"/>
          <p:cNvSpPr txBox="1"/>
          <p:nvPr>
            <p:custDataLst>
              <p:tags r:id="rId7"/>
            </p:custDataLst>
          </p:nvPr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虚拟仿真及参数优化平台</a:t>
            </a:r>
          </a:p>
        </p:txBody>
      </p:sp>
      <p:grpSp>
        <p:nvGrpSpPr>
          <p:cNvPr id="17" name="PA-组合 16"/>
          <p:cNvGrpSpPr/>
          <p:nvPr>
            <p:custDataLst>
              <p:tags r:id="rId8"/>
            </p:custDataLst>
          </p:nvPr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PA-任意多边形 10"/>
            <p:cNvSpPr>
              <a:spLocks/>
            </p:cNvSpPr>
            <p:nvPr userDrawn="1">
              <p:custDataLst>
                <p:tags r:id="rId21"/>
              </p:custDataLst>
            </p:nvPr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PA-文本框 18"/>
            <p:cNvSpPr txBox="1"/>
            <p:nvPr userDrawn="1">
              <p:custDataLst>
                <p:tags r:id="rId22"/>
              </p:custDataLst>
            </p:nvPr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PA-直接连接符 19"/>
          <p:cNvCxnSpPr>
            <a:stCxn id="18" idx="6"/>
          </p:cNvCxnSpPr>
          <p:nvPr>
            <p:custDataLst>
              <p:tags r:id="rId9"/>
            </p:custDataLst>
          </p:nvPr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文本框 20"/>
          <p:cNvSpPr txBox="1"/>
          <p:nvPr>
            <p:custDataLst>
              <p:tags r:id="rId10"/>
            </p:custDataLst>
          </p:nvPr>
        </p:nvSpPr>
        <p:spPr>
          <a:xfrm>
            <a:off x="2915073" y="3114680"/>
            <a:ext cx="449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几何与物理仿真</a:t>
            </a:r>
          </a:p>
        </p:txBody>
      </p:sp>
      <p:grpSp>
        <p:nvGrpSpPr>
          <p:cNvPr id="22" name="PA-组合 21"/>
          <p:cNvGrpSpPr/>
          <p:nvPr>
            <p:custDataLst>
              <p:tags r:id="rId11"/>
            </p:custDataLst>
          </p:nvPr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PA-任意多边形 10"/>
            <p:cNvSpPr>
              <a:spLocks/>
            </p:cNvSpPr>
            <p:nvPr userDrawn="1">
              <p:custDataLst>
                <p:tags r:id="rId19"/>
              </p:custDataLst>
            </p:nvPr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PA-文本框 23"/>
            <p:cNvSpPr txBox="1"/>
            <p:nvPr userDrawn="1">
              <p:custDataLst>
                <p:tags r:id="rId20"/>
              </p:custDataLst>
            </p:nvPr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PA-直接连接符 24"/>
          <p:cNvCxnSpPr>
            <a:stCxn id="23" idx="6"/>
          </p:cNvCxnSpPr>
          <p:nvPr>
            <p:custDataLst>
              <p:tags r:id="rId12"/>
            </p:custDataLst>
          </p:nvPr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-文本框 25"/>
          <p:cNvSpPr txBox="1"/>
          <p:nvPr>
            <p:custDataLst>
              <p:tags r:id="rId13"/>
            </p:custDataLst>
          </p:nvPr>
        </p:nvSpPr>
        <p:spPr>
          <a:xfrm>
            <a:off x="2915073" y="4034653"/>
            <a:ext cx="419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进给速度优化效果</a:t>
            </a:r>
          </a:p>
        </p:txBody>
      </p:sp>
      <p:grpSp>
        <p:nvGrpSpPr>
          <p:cNvPr id="32" name="PA-组合 31"/>
          <p:cNvGrpSpPr/>
          <p:nvPr>
            <p:custDataLst>
              <p:tags r:id="rId14"/>
            </p:custDataLst>
          </p:nvPr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PA-任意多边形 10"/>
            <p:cNvSpPr>
              <a:spLocks/>
            </p:cNvSpPr>
            <p:nvPr userDrawn="1">
              <p:custDataLst>
                <p:tags r:id="rId17"/>
              </p:custDataLst>
            </p:nvPr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PA-文本框 33"/>
            <p:cNvSpPr txBox="1"/>
            <p:nvPr userDrawn="1">
              <p:custDataLst>
                <p:tags r:id="rId18"/>
              </p:custDataLst>
            </p:nvPr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PA-直接连接符 34"/>
          <p:cNvCxnSpPr>
            <a:stCxn id="33" idx="6"/>
          </p:cNvCxnSpPr>
          <p:nvPr>
            <p:custDataLst>
              <p:tags r:id="rId15"/>
            </p:custDataLst>
          </p:nvPr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-文本框 35"/>
          <p:cNvSpPr txBox="1"/>
          <p:nvPr>
            <p:custDataLst>
              <p:tags r:id="rId16"/>
            </p:custDataLst>
          </p:nvPr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虚拟仿真（几何仿真与物理仿真）可以</a:t>
            </a:r>
            <a:r>
              <a:rPr lang="zh-CN" altLang="zh-CN" dirty="0"/>
              <a:t>获取加工中的切削参数和各类物理量，使得</a:t>
            </a:r>
            <a:r>
              <a:rPr lang="zh-CN" altLang="en-US" dirty="0"/>
              <a:t>加工参数</a:t>
            </a:r>
            <a:r>
              <a:rPr lang="zh-CN" altLang="zh-CN" dirty="0"/>
              <a:t>的离线优化得以实现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通过进给速度优化，叶轮的加工时间降低为原来的，大幅提高了加工效率。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待完善：</a:t>
            </a:r>
            <a:endParaRPr lang="en-US" altLang="zh-CN" sz="2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dirty="0"/>
              <a:t>切削力系数与材料和刀具均相关，目前软件内采用的切削力系数不准确，需要进行标定。</a:t>
            </a:r>
            <a:endParaRPr lang="en-US" altLang="zh-CN" dirty="0"/>
          </a:p>
          <a:p>
            <a:r>
              <a:rPr lang="zh-CN" altLang="en-US" dirty="0"/>
              <a:t>精加工时，由于仿真精度的限制，结果可能会存在较大误差。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总结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611004"/>
              </p:ext>
            </p:extLst>
          </p:nvPr>
        </p:nvGraphicFramePr>
        <p:xfrm>
          <a:off x="1638298" y="3042969"/>
          <a:ext cx="6718301" cy="173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39">
                  <a:extLst>
                    <a:ext uri="{9D8B030D-6E8A-4147-A177-3AD203B41FA5}">
                      <a16:colId xmlns:a16="http://schemas.microsoft.com/office/drawing/2014/main" val="4220580884"/>
                    </a:ext>
                  </a:extLst>
                </a:gridCol>
                <a:gridCol w="1289428">
                  <a:extLst>
                    <a:ext uri="{9D8B030D-6E8A-4147-A177-3AD203B41FA5}">
                      <a16:colId xmlns:a16="http://schemas.microsoft.com/office/drawing/2014/main" val="4112272597"/>
                    </a:ext>
                  </a:extLst>
                </a:gridCol>
                <a:gridCol w="682197">
                  <a:extLst>
                    <a:ext uri="{9D8B030D-6E8A-4147-A177-3AD203B41FA5}">
                      <a16:colId xmlns:a16="http://schemas.microsoft.com/office/drawing/2014/main" val="1053327896"/>
                    </a:ext>
                  </a:extLst>
                </a:gridCol>
                <a:gridCol w="1521273">
                  <a:extLst>
                    <a:ext uri="{9D8B030D-6E8A-4147-A177-3AD203B41FA5}">
                      <a16:colId xmlns:a16="http://schemas.microsoft.com/office/drawing/2014/main" val="962527331"/>
                    </a:ext>
                  </a:extLst>
                </a:gridCol>
                <a:gridCol w="1589629">
                  <a:extLst>
                    <a:ext uri="{9D8B030D-6E8A-4147-A177-3AD203B41FA5}">
                      <a16:colId xmlns:a16="http://schemas.microsoft.com/office/drawing/2014/main" val="2802847807"/>
                    </a:ext>
                  </a:extLst>
                </a:gridCol>
                <a:gridCol w="1015435">
                  <a:extLst>
                    <a:ext uri="{9D8B030D-6E8A-4147-A177-3AD203B41FA5}">
                      <a16:colId xmlns:a16="http://schemas.microsoft.com/office/drawing/2014/main" val="2572879824"/>
                    </a:ext>
                  </a:extLst>
                </a:gridCol>
              </a:tblGrid>
              <a:tr h="346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工序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刀具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原加工时间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优化后时间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效率提高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435969"/>
                  </a:ext>
                </a:extLst>
              </a:tr>
              <a:tr h="34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开粗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D8R1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1092s (18.2min)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390s (6.5min)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64%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510973"/>
                  </a:ext>
                </a:extLst>
              </a:tr>
              <a:tr h="34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/>
                        <a:t>铣槽（缺口）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D8R1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100s (1.67min)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62s (1.03min)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61%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590521"/>
                  </a:ext>
                </a:extLst>
              </a:tr>
              <a:tr h="34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精铣叶片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D6R3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635s (10.6min)</a:t>
                      </a:r>
                      <a:endParaRPr lang="zh-CN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641s (10.7min)</a:t>
                      </a:r>
                      <a:endParaRPr lang="zh-CN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24%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572887"/>
                  </a:ext>
                </a:extLst>
              </a:tr>
              <a:tr h="34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精加工流道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D6R3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204s (3.4min)</a:t>
                      </a:r>
                      <a:endParaRPr lang="zh-CN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4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44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4332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-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50" y="3812357"/>
            <a:ext cx="2961084" cy="2581459"/>
          </a:xfrm>
          <a:prstGeom prst="rect">
            <a:avLst/>
          </a:prstGeom>
        </p:spPr>
      </p:pic>
      <p:pic>
        <p:nvPicPr>
          <p:cNvPr id="708" name="图片 70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05" y="3421322"/>
            <a:ext cx="3659134" cy="3160163"/>
          </a:xfrm>
          <a:prstGeom prst="rect">
            <a:avLst/>
          </a:prstGeom>
        </p:spPr>
      </p:pic>
      <p:sp>
        <p:nvSpPr>
          <p:cNvPr id="9" name="PA-内容占位符 8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3843169" y="1735239"/>
            <a:ext cx="2904129" cy="1831347"/>
          </a:xfrm>
        </p:spPr>
        <p:txBody>
          <a:bodyPr>
            <a:noAutofit/>
          </a:bodyPr>
          <a:lstStyle/>
          <a:p>
            <a:r>
              <a:rPr lang="zh-CN" altLang="en-US" dirty="0"/>
              <a:t>材质：钛合金（</a:t>
            </a:r>
            <a:r>
              <a:rPr lang="en-US" altLang="zh-CN" dirty="0"/>
              <a:t>TC6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直径：</a:t>
            </a:r>
            <a:r>
              <a:rPr lang="en-US" altLang="zh-CN" dirty="0"/>
              <a:t>150mm</a:t>
            </a:r>
          </a:p>
          <a:p>
            <a:r>
              <a:rPr lang="zh-CN" altLang="en-US" dirty="0"/>
              <a:t>高度：</a:t>
            </a:r>
            <a:r>
              <a:rPr lang="en-US" altLang="zh-CN" dirty="0"/>
              <a:t>37mm</a:t>
            </a:r>
          </a:p>
          <a:p>
            <a:r>
              <a:rPr lang="zh-CN" altLang="en-US" dirty="0"/>
              <a:t>流道：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endParaRPr lang="en-US" altLang="zh-CN" dirty="0"/>
          </a:p>
        </p:txBody>
      </p:sp>
      <p:sp>
        <p:nvSpPr>
          <p:cNvPr id="8" name="PA-标题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叶轮零件</a:t>
            </a:r>
          </a:p>
        </p:txBody>
      </p:sp>
      <p:sp>
        <p:nvSpPr>
          <p:cNvPr id="710" name="PA-内容占位符 8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>
            <a:off x="6560557" y="3043389"/>
            <a:ext cx="982409" cy="47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毛坯</a:t>
            </a:r>
            <a:endParaRPr lang="en-US" altLang="zh-CN" dirty="0"/>
          </a:p>
        </p:txBody>
      </p:sp>
      <p:cxnSp>
        <p:nvCxnSpPr>
          <p:cNvPr id="718" name="直接连接符 717"/>
          <p:cNvCxnSpPr>
            <a:endCxn id="9" idx="1"/>
          </p:cNvCxnSpPr>
          <p:nvPr/>
        </p:nvCxnSpPr>
        <p:spPr>
          <a:xfrm flipV="1">
            <a:off x="3256123" y="2650913"/>
            <a:ext cx="587046" cy="18411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5" name="直接连接符 734"/>
          <p:cNvCxnSpPr>
            <a:stCxn id="710" idx="1"/>
          </p:cNvCxnSpPr>
          <p:nvPr/>
        </p:nvCxnSpPr>
        <p:spPr>
          <a:xfrm>
            <a:off x="7542966" y="3281072"/>
            <a:ext cx="287139" cy="142409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7" y="2539683"/>
            <a:ext cx="1395999" cy="13959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0"/>
          <a:srcRect t="37416" b="35684"/>
          <a:stretch/>
        </p:blipFill>
        <p:spPr>
          <a:xfrm>
            <a:off x="164585" y="1858564"/>
            <a:ext cx="1561521" cy="4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叶轮现有加工方案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19988"/>
              </p:ext>
            </p:extLst>
          </p:nvPr>
        </p:nvGraphicFramePr>
        <p:xfrm>
          <a:off x="972193" y="1685074"/>
          <a:ext cx="7228643" cy="230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129">
                  <a:extLst>
                    <a:ext uri="{9D8B030D-6E8A-4147-A177-3AD203B41FA5}">
                      <a16:colId xmlns:a16="http://schemas.microsoft.com/office/drawing/2014/main" val="4220580884"/>
                    </a:ext>
                  </a:extLst>
                </a:gridCol>
                <a:gridCol w="2075681">
                  <a:extLst>
                    <a:ext uri="{9D8B030D-6E8A-4147-A177-3AD203B41FA5}">
                      <a16:colId xmlns:a16="http://schemas.microsoft.com/office/drawing/2014/main" val="4112272597"/>
                    </a:ext>
                  </a:extLst>
                </a:gridCol>
                <a:gridCol w="2381797">
                  <a:extLst>
                    <a:ext uri="{9D8B030D-6E8A-4147-A177-3AD203B41FA5}">
                      <a16:colId xmlns:a16="http://schemas.microsoft.com/office/drawing/2014/main" val="1053327896"/>
                    </a:ext>
                  </a:extLst>
                </a:gridCol>
                <a:gridCol w="1540036">
                  <a:extLst>
                    <a:ext uri="{9D8B030D-6E8A-4147-A177-3AD203B41FA5}">
                      <a16:colId xmlns:a16="http://schemas.microsoft.com/office/drawing/2014/main" val="962527331"/>
                    </a:ext>
                  </a:extLst>
                </a:gridCol>
              </a:tblGrid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NC</a:t>
                      </a:r>
                      <a:r>
                        <a:rPr lang="zh-CN" altLang="en-US" dirty="0"/>
                        <a:t>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刀具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435969"/>
                  </a:ext>
                </a:extLst>
              </a:tr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121-1-cuxi.nc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D8R1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10973"/>
                  </a:ext>
                </a:extLst>
              </a:tr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铣槽（缺口）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121-2-xicao.nc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D8R1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590521"/>
                  </a:ext>
                </a:extLst>
              </a:tr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螺旋铣孔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121-3-xikong.nc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59996"/>
                  </a:ext>
                </a:extLst>
              </a:tr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精铣叶片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121-4-YP-JINGXI.nc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D6R3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72887"/>
                  </a:ext>
                </a:extLst>
              </a:tr>
              <a:tr h="38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精加工流道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121-5-xiliudao.nc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D6R3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44988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r="9086"/>
          <a:stretch/>
        </p:blipFill>
        <p:spPr>
          <a:xfrm>
            <a:off x="7039429" y="4095843"/>
            <a:ext cx="2104571" cy="1986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7" r="35797"/>
          <a:stretch/>
        </p:blipFill>
        <p:spPr>
          <a:xfrm>
            <a:off x="4136572" y="4095844"/>
            <a:ext cx="899886" cy="1986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r="14109"/>
          <a:stretch/>
        </p:blipFill>
        <p:spPr>
          <a:xfrm>
            <a:off x="0" y="4095844"/>
            <a:ext cx="2002972" cy="1986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r="14814"/>
          <a:stretch/>
        </p:blipFill>
        <p:spPr>
          <a:xfrm>
            <a:off x="2002972" y="4095845"/>
            <a:ext cx="2133600" cy="1986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r="11102"/>
          <a:stretch/>
        </p:blipFill>
        <p:spPr>
          <a:xfrm>
            <a:off x="5007429" y="4095842"/>
            <a:ext cx="2032000" cy="1986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9511" y="6050311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85670" y="6050311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03740" y="6050311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47531" y="6050311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59927" y="6050311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604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89769" y="1693000"/>
            <a:ext cx="4516182" cy="2709709"/>
            <a:chOff x="2867651" y="3121564"/>
            <a:chExt cx="5722221" cy="3433332"/>
          </a:xfrm>
          <a:effectLst>
            <a:reflection stA="45000" endPos="12000" dist="50800" dir="5400000" sy="-100000" algn="bl" rotWithShape="0"/>
          </a:effectLst>
          <a:scene3d>
            <a:camera prst="perspectiveContrastingLeftFacing"/>
            <a:lightRig rig="threePt" dir="t"/>
          </a:scene3d>
        </p:grpSpPr>
        <p:pic>
          <p:nvPicPr>
            <p:cNvPr id="16" name="PA-图片 2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867651" y="3121564"/>
              <a:ext cx="5722221" cy="3433332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文本框 16"/>
            <p:cNvSpPr txBox="1"/>
            <p:nvPr/>
          </p:nvSpPr>
          <p:spPr>
            <a:xfrm>
              <a:off x="6273790" y="3208356"/>
              <a:ext cx="1319504" cy="42896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91A22"/>
                  </a:solidFill>
                </a:rPr>
                <a:t>优化框架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虚拟仿真及参数优化平台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12224" y="2113345"/>
            <a:ext cx="4155966" cy="2999224"/>
            <a:chOff x="3834193" y="1551600"/>
            <a:chExt cx="5283200" cy="3597730"/>
          </a:xfrm>
          <a:effectLst>
            <a:reflection endPos="7000" dist="50800" dir="5400000" sy="-100000" algn="bl" rotWithShape="0"/>
          </a:effectLst>
          <a:scene3d>
            <a:camera prst="perspectiveContrastingLeftFacing"/>
            <a:lightRig rig="threePt" dir="t"/>
          </a:scene3d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193" y="1551600"/>
              <a:ext cx="5283200" cy="359773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6090628" y="1707127"/>
              <a:ext cx="1343155" cy="42747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91A22"/>
                  </a:solidFill>
                </a:rPr>
                <a:t>仿真界面</a:t>
              </a:r>
            </a:p>
          </p:txBody>
        </p:sp>
      </p:grpSp>
      <p:pic>
        <p:nvPicPr>
          <p:cNvPr id="4" name="PA-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807209" y="2902689"/>
            <a:ext cx="4969107" cy="3006317"/>
          </a:xfrm>
          <a:prstGeom prst="rect">
            <a:avLst/>
          </a:prstGeom>
          <a:effectLst>
            <a:reflection endPos="7000" dist="508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grpSp>
        <p:nvGrpSpPr>
          <p:cNvPr id="21" name="组合 20"/>
          <p:cNvGrpSpPr/>
          <p:nvPr/>
        </p:nvGrpSpPr>
        <p:grpSpPr>
          <a:xfrm>
            <a:off x="76200" y="1761499"/>
            <a:ext cx="2606287" cy="2850752"/>
            <a:chOff x="5458213" y="1742413"/>
            <a:chExt cx="2606287" cy="2850752"/>
          </a:xfrm>
        </p:grpSpPr>
        <p:sp>
          <p:nvSpPr>
            <p:cNvPr id="7" name="PA-装饰 矩形 2">
              <a:extLst>
                <a:ext uri="{FF2B5EF4-FFF2-40B4-BE49-F238E27FC236}">
                  <a16:creationId xmlns:a16="http://schemas.microsoft.com/office/drawing/2014/main" id="{A8FCAAAB-3B4D-4452-BE31-9F1760304D96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5458213" y="1742413"/>
              <a:ext cx="2606287" cy="2850752"/>
            </a:xfrm>
            <a:prstGeom prst="rect">
              <a:avLst/>
            </a:prstGeom>
            <a:solidFill>
              <a:srgbClr val="475F6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PA-装饰 矩形 7">
              <a:extLst>
                <a:ext uri="{FF2B5EF4-FFF2-40B4-BE49-F238E27FC236}">
                  <a16:creationId xmlns:a16="http://schemas.microsoft.com/office/drawing/2014/main" id="{9317066C-C02F-4072-8ABB-0A28A7D4FFA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5547116" y="1837266"/>
              <a:ext cx="2418324" cy="2662877"/>
            </a:xfrm>
            <a:prstGeom prst="rect">
              <a:avLst/>
            </a:prstGeom>
            <a:noFill/>
            <a:ln>
              <a:solidFill>
                <a:schemeClr val="bg1">
                  <a:alpha val="54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9" name="PA-装饰 直接连接符 4">
              <a:extLst>
                <a:ext uri="{FF2B5EF4-FFF2-40B4-BE49-F238E27FC236}">
                  <a16:creationId xmlns:a16="http://schemas.microsoft.com/office/drawing/2014/main" id="{9AE21B9E-BF00-499E-8E15-7CAF354AEBE9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267845" y="2304115"/>
              <a:ext cx="942585" cy="0"/>
            </a:xfrm>
            <a:prstGeom prst="line">
              <a:avLst/>
            </a:prstGeom>
            <a:ln>
              <a:solidFill>
                <a:schemeClr val="bg1">
                  <a:alpha val="62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PA-装饰 矩形: 圆角 11">
              <a:extLst>
                <a:ext uri="{FF2B5EF4-FFF2-40B4-BE49-F238E27FC236}">
                  <a16:creationId xmlns:a16="http://schemas.microsoft.com/office/drawing/2014/main" id="{762659A6-3689-4E9F-BA2D-7F8DED90B23D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5798321" y="2384424"/>
              <a:ext cx="204977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PA-装饰 矩形: 圆角 16">
              <a:extLst>
                <a:ext uri="{FF2B5EF4-FFF2-40B4-BE49-F238E27FC236}">
                  <a16:creationId xmlns:a16="http://schemas.microsoft.com/office/drawing/2014/main" id="{6A25857F-74B5-475D-9EC8-15BC516B63D9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5785410" y="3365420"/>
              <a:ext cx="204977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PA-文本 Rectangle 960">
              <a:extLst>
                <a:ext uri="{FF2B5EF4-FFF2-40B4-BE49-F238E27FC236}">
                  <a16:creationId xmlns:a16="http://schemas.microsoft.com/office/drawing/2014/main" id="{A8C4578D-49C0-4FD2-824E-278BAD40E1D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85410" y="3392147"/>
              <a:ext cx="2107091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zh-CN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</a:t>
              </a: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代码解析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切削过程几何仿真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切削力、功率仿真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进给速度优化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PA-文本 Rectangle 960">
              <a:extLst>
                <a:ext uri="{FF2B5EF4-FFF2-40B4-BE49-F238E27FC236}">
                  <a16:creationId xmlns:a16="http://schemas.microsoft.com/office/drawing/2014/main" id="{5CB435E5-23A8-4DCA-B327-46517B732B5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786209" y="2466966"/>
              <a:ext cx="2107089" cy="79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lang="en-US" altLang="zh-CN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毛坯导入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加工坐标系定义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刀具定义</a:t>
              </a:r>
              <a:endParaRPr lang="en-US" altLang="zh-CN" sz="12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PA-文本 文本框 4627">
              <a:extLst>
                <a:ext uri="{FF2B5EF4-FFF2-40B4-BE49-F238E27FC236}">
                  <a16:creationId xmlns:a16="http://schemas.microsoft.com/office/drawing/2014/main" id="{B364E309-8462-43D2-AA85-5E9F972E26CA}"/>
                </a:ext>
              </a:extLst>
            </p:cNvPr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6255713" y="1861237"/>
              <a:ext cx="1007102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spc="1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84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</a:t>
            </a:r>
            <a:r>
              <a:rPr lang="zh-CN" altLang="zh-CN" dirty="0"/>
              <a:t>虚拟加工仿真</a:t>
            </a:r>
            <a:r>
              <a:rPr lang="zh-CN" altLang="en-US" dirty="0"/>
              <a:t>系统模块</a:t>
            </a:r>
          </a:p>
        </p:txBody>
      </p:sp>
      <p:sp>
        <p:nvSpPr>
          <p:cNvPr id="9" name="PA-MH_SubTitle_1"/>
          <p:cNvSpPr/>
          <p:nvPr>
            <p:custDataLst>
              <p:tags r:id="rId2"/>
            </p:custDataLst>
          </p:nvPr>
        </p:nvSpPr>
        <p:spPr>
          <a:xfrm>
            <a:off x="1031875" y="2143121"/>
            <a:ext cx="1535113" cy="1535113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solidFill>
            <a:srgbClr val="7AC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</a:p>
        </p:txBody>
      </p:sp>
      <p:sp>
        <p:nvSpPr>
          <p:cNvPr id="10" name="PA-MH_Other_1"/>
          <p:cNvSpPr/>
          <p:nvPr>
            <p:custDataLst>
              <p:tags r:id="rId3"/>
            </p:custDataLst>
          </p:nvPr>
        </p:nvSpPr>
        <p:spPr>
          <a:xfrm>
            <a:off x="666750" y="3249609"/>
            <a:ext cx="2265363" cy="401637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7AC6A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PA-MH_Text_1"/>
          <p:cNvSpPr/>
          <p:nvPr>
            <p:custDataLst>
              <p:tags r:id="rId4"/>
            </p:custDataLst>
          </p:nvPr>
        </p:nvSpPr>
        <p:spPr>
          <a:xfrm>
            <a:off x="666750" y="3906834"/>
            <a:ext cx="2265363" cy="197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数控程序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包含刀具、工件和夹具的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材料去除过程仿真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碰撞检测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毛坯导入</a:t>
            </a:r>
          </a:p>
        </p:txBody>
      </p:sp>
      <p:sp>
        <p:nvSpPr>
          <p:cNvPr id="12" name="PA-MH_SubTitle_2"/>
          <p:cNvSpPr/>
          <p:nvPr>
            <p:custDataLst>
              <p:tags r:id="rId5"/>
            </p:custDataLst>
          </p:nvPr>
        </p:nvSpPr>
        <p:spPr>
          <a:xfrm>
            <a:off x="3803650" y="2143121"/>
            <a:ext cx="1536700" cy="1535113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solidFill>
            <a:srgbClr val="FB7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</a:p>
        </p:txBody>
      </p:sp>
      <p:sp>
        <p:nvSpPr>
          <p:cNvPr id="13" name="PA-MH_Other_2"/>
          <p:cNvSpPr/>
          <p:nvPr>
            <p:custDataLst>
              <p:tags r:id="rId6"/>
            </p:custDataLst>
          </p:nvPr>
        </p:nvSpPr>
        <p:spPr>
          <a:xfrm>
            <a:off x="3438525" y="3249609"/>
            <a:ext cx="2266950" cy="401637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FB76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PA-MH_Text_2"/>
          <p:cNvSpPr/>
          <p:nvPr>
            <p:custDataLst>
              <p:tags r:id="rId7"/>
            </p:custDataLst>
          </p:nvPr>
        </p:nvSpPr>
        <p:spPr>
          <a:xfrm>
            <a:off x="3438525" y="3906834"/>
            <a:ext cx="2265363" cy="2050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瞬时切削力计算与输出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刀具磨损状况仿真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刀具寿命预估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表面粗糙度仿真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主轴跳动情况仿真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MH_SubTitle_3"/>
          <p:cNvSpPr/>
          <p:nvPr>
            <p:custDataLst>
              <p:tags r:id="rId8"/>
            </p:custDataLst>
          </p:nvPr>
        </p:nvSpPr>
        <p:spPr>
          <a:xfrm>
            <a:off x="6577013" y="2143121"/>
            <a:ext cx="1535112" cy="1535113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solidFill>
            <a:srgbClr val="65C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16" name="PA-MH_Other_3"/>
          <p:cNvSpPr/>
          <p:nvPr>
            <p:custDataLst>
              <p:tags r:id="rId9"/>
            </p:custDataLst>
          </p:nvPr>
        </p:nvSpPr>
        <p:spPr>
          <a:xfrm>
            <a:off x="6211888" y="3249609"/>
            <a:ext cx="2265362" cy="401637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65C7E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PA-MH_Text_3"/>
          <p:cNvSpPr/>
          <p:nvPr>
            <p:custDataLst>
              <p:tags r:id="rId10"/>
            </p:custDataLst>
          </p:nvPr>
        </p:nvSpPr>
        <p:spPr>
          <a:xfrm>
            <a:off x="6211887" y="3906834"/>
            <a:ext cx="2461595" cy="2246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基于给定切深、切宽等加工参数，对进给速度、主轴速度进行自适应优化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给定加工参数范围，实现多目标自动寻优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33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仿真平台使用步骤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2529"/>
          <a:stretch/>
        </p:blipFill>
        <p:spPr>
          <a:xfrm>
            <a:off x="217865" y="1841081"/>
            <a:ext cx="238181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51" y="1841081"/>
            <a:ext cx="2287113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19" y="4456573"/>
            <a:ext cx="2287113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6256955" y="4456573"/>
            <a:ext cx="2812769" cy="1800000"/>
            <a:chOff x="2120165" y="4385567"/>
            <a:chExt cx="2598299" cy="17171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165" y="4709454"/>
              <a:ext cx="2077699" cy="13932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0465" y="4535203"/>
              <a:ext cx="2077699" cy="13932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0765" y="4385567"/>
              <a:ext cx="2077699" cy="13932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741" y="1841081"/>
            <a:ext cx="2661258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/>
          <a:srcRect r="11612"/>
          <a:stretch/>
        </p:blipFill>
        <p:spPr>
          <a:xfrm>
            <a:off x="217865" y="4456573"/>
            <a:ext cx="2521257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217864" y="2384935"/>
            <a:ext cx="2381809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3426" y="2433430"/>
            <a:ext cx="19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定义坐标系</a:t>
            </a:r>
          </a:p>
        </p:txBody>
      </p:sp>
      <p:sp>
        <p:nvSpPr>
          <p:cNvPr id="18" name="KSO_Shape"/>
          <p:cNvSpPr/>
          <p:nvPr/>
        </p:nvSpPr>
        <p:spPr>
          <a:xfrm rot="5400000">
            <a:off x="2789969" y="2417518"/>
            <a:ext cx="391793" cy="493488"/>
          </a:xfrm>
          <a:custGeom>
            <a:avLst/>
            <a:gdLst/>
            <a:ahLst/>
            <a:cxnLst/>
            <a:rect l="l" t="t" r="r" b="b"/>
            <a:pathLst>
              <a:path w="1056529" h="1289138">
                <a:moveTo>
                  <a:pt x="532049" y="0"/>
                </a:moveTo>
                <a:cubicBezTo>
                  <a:pt x="556036" y="0"/>
                  <a:pt x="580024" y="21509"/>
                  <a:pt x="598326" y="64527"/>
                </a:cubicBezTo>
                <a:lnTo>
                  <a:pt x="637123" y="155716"/>
                </a:lnTo>
                <a:lnTo>
                  <a:pt x="900272" y="815646"/>
                </a:lnTo>
                <a:lnTo>
                  <a:pt x="898583" y="814429"/>
                </a:lnTo>
                <a:lnTo>
                  <a:pt x="1044424" y="1179716"/>
                </a:lnTo>
                <a:cubicBezTo>
                  <a:pt x="1062241" y="1224336"/>
                  <a:pt x="1059762" y="1257212"/>
                  <a:pt x="1041112" y="1273690"/>
                </a:cubicBezTo>
                <a:cubicBezTo>
                  <a:pt x="1040954" y="1274425"/>
                  <a:pt x="1040516" y="1274887"/>
                  <a:pt x="1040066" y="1275336"/>
                </a:cubicBezTo>
                <a:cubicBezTo>
                  <a:pt x="1022948" y="1292456"/>
                  <a:pt x="990619" y="1294370"/>
                  <a:pt x="947138" y="1277017"/>
                </a:cubicBezTo>
                <a:lnTo>
                  <a:pt x="528130" y="1109797"/>
                </a:lnTo>
                <a:lnTo>
                  <a:pt x="109124" y="1277016"/>
                </a:lnTo>
                <a:cubicBezTo>
                  <a:pt x="65643" y="1294369"/>
                  <a:pt x="33314" y="1292455"/>
                  <a:pt x="16196" y="1275335"/>
                </a:cubicBezTo>
                <a:cubicBezTo>
                  <a:pt x="15746" y="1274886"/>
                  <a:pt x="15308" y="1274424"/>
                  <a:pt x="15150" y="1273689"/>
                </a:cubicBezTo>
                <a:cubicBezTo>
                  <a:pt x="2252" y="1262294"/>
                  <a:pt x="-2911" y="1243056"/>
                  <a:pt x="1607" y="1217605"/>
                </a:cubicBezTo>
                <a:lnTo>
                  <a:pt x="452425" y="87037"/>
                </a:lnTo>
                <a:lnTo>
                  <a:pt x="462002" y="64527"/>
                </a:lnTo>
                <a:cubicBezTo>
                  <a:pt x="480783" y="20379"/>
                  <a:pt x="505554" y="-1114"/>
                  <a:pt x="530163" y="424"/>
                </a:cubicBezTo>
                <a:cubicBezTo>
                  <a:pt x="530789" y="17"/>
                  <a:pt x="531420" y="0"/>
                  <a:pt x="5320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97635" y="2384935"/>
            <a:ext cx="2301097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439311" y="2433430"/>
            <a:ext cx="19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导入毛坯</a:t>
            </a:r>
          </a:p>
        </p:txBody>
      </p:sp>
      <p:sp>
        <p:nvSpPr>
          <p:cNvPr id="22" name="矩形 21"/>
          <p:cNvSpPr/>
          <p:nvPr/>
        </p:nvSpPr>
        <p:spPr>
          <a:xfrm>
            <a:off x="6316708" y="2384935"/>
            <a:ext cx="2667291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 15"/>
          <p:cNvSpPr txBox="1"/>
          <p:nvPr/>
        </p:nvSpPr>
        <p:spPr>
          <a:xfrm>
            <a:off x="6711530" y="2433430"/>
            <a:ext cx="19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导入</a:t>
            </a:r>
            <a:r>
              <a:rPr lang="en-US" altLang="zh-CN" sz="2400" b="1" dirty="0">
                <a:solidFill>
                  <a:schemeClr val="bg1"/>
                </a:solidFill>
              </a:rPr>
              <a:t>NC</a:t>
            </a:r>
            <a:r>
              <a:rPr lang="zh-CN" altLang="en-US" sz="24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24" name="矩形 23"/>
          <p:cNvSpPr/>
          <p:nvPr/>
        </p:nvSpPr>
        <p:spPr>
          <a:xfrm>
            <a:off x="6256954" y="5066044"/>
            <a:ext cx="2812770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文本框 15"/>
          <p:cNvSpPr txBox="1"/>
          <p:nvPr/>
        </p:nvSpPr>
        <p:spPr>
          <a:xfrm>
            <a:off x="6256956" y="5114539"/>
            <a:ext cx="244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定义刀具库</a:t>
            </a:r>
          </a:p>
        </p:txBody>
      </p:sp>
      <p:sp>
        <p:nvSpPr>
          <p:cNvPr id="26" name="矩形 25"/>
          <p:cNvSpPr/>
          <p:nvPr/>
        </p:nvSpPr>
        <p:spPr>
          <a:xfrm>
            <a:off x="3317650" y="5066044"/>
            <a:ext cx="2274365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15"/>
          <p:cNvSpPr txBox="1"/>
          <p:nvPr/>
        </p:nvSpPr>
        <p:spPr>
          <a:xfrm>
            <a:off x="3439311" y="5114539"/>
            <a:ext cx="19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工艺仿真</a:t>
            </a:r>
          </a:p>
        </p:txBody>
      </p:sp>
      <p:sp>
        <p:nvSpPr>
          <p:cNvPr id="28" name="矩形 27"/>
          <p:cNvSpPr/>
          <p:nvPr/>
        </p:nvSpPr>
        <p:spPr>
          <a:xfrm>
            <a:off x="211148" y="5066044"/>
            <a:ext cx="2533752" cy="558655"/>
          </a:xfrm>
          <a:prstGeom prst="rect">
            <a:avLst/>
          </a:prstGeom>
          <a:solidFill>
            <a:srgbClr val="6D9DC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文本框 15"/>
          <p:cNvSpPr txBox="1"/>
          <p:nvPr/>
        </p:nvSpPr>
        <p:spPr>
          <a:xfrm>
            <a:off x="511830" y="5114539"/>
            <a:ext cx="19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工艺优化</a:t>
            </a:r>
          </a:p>
        </p:txBody>
      </p:sp>
      <p:sp>
        <p:nvSpPr>
          <p:cNvPr id="30" name="KSO_Shape"/>
          <p:cNvSpPr/>
          <p:nvPr/>
        </p:nvSpPr>
        <p:spPr>
          <a:xfrm rot="10800000">
            <a:off x="7482873" y="3788791"/>
            <a:ext cx="391793" cy="493488"/>
          </a:xfrm>
          <a:custGeom>
            <a:avLst/>
            <a:gdLst/>
            <a:ahLst/>
            <a:cxnLst/>
            <a:rect l="l" t="t" r="r" b="b"/>
            <a:pathLst>
              <a:path w="1056529" h="1289138">
                <a:moveTo>
                  <a:pt x="532049" y="0"/>
                </a:moveTo>
                <a:cubicBezTo>
                  <a:pt x="556036" y="0"/>
                  <a:pt x="580024" y="21509"/>
                  <a:pt x="598326" y="64527"/>
                </a:cubicBezTo>
                <a:lnTo>
                  <a:pt x="637123" y="155716"/>
                </a:lnTo>
                <a:lnTo>
                  <a:pt x="900272" y="815646"/>
                </a:lnTo>
                <a:lnTo>
                  <a:pt x="898583" y="814429"/>
                </a:lnTo>
                <a:lnTo>
                  <a:pt x="1044424" y="1179716"/>
                </a:lnTo>
                <a:cubicBezTo>
                  <a:pt x="1062241" y="1224336"/>
                  <a:pt x="1059762" y="1257212"/>
                  <a:pt x="1041112" y="1273690"/>
                </a:cubicBezTo>
                <a:cubicBezTo>
                  <a:pt x="1040954" y="1274425"/>
                  <a:pt x="1040516" y="1274887"/>
                  <a:pt x="1040066" y="1275336"/>
                </a:cubicBezTo>
                <a:cubicBezTo>
                  <a:pt x="1022948" y="1292456"/>
                  <a:pt x="990619" y="1294370"/>
                  <a:pt x="947138" y="1277017"/>
                </a:cubicBezTo>
                <a:lnTo>
                  <a:pt x="528130" y="1109797"/>
                </a:lnTo>
                <a:lnTo>
                  <a:pt x="109124" y="1277016"/>
                </a:lnTo>
                <a:cubicBezTo>
                  <a:pt x="65643" y="1294369"/>
                  <a:pt x="33314" y="1292455"/>
                  <a:pt x="16196" y="1275335"/>
                </a:cubicBezTo>
                <a:cubicBezTo>
                  <a:pt x="15746" y="1274886"/>
                  <a:pt x="15308" y="1274424"/>
                  <a:pt x="15150" y="1273689"/>
                </a:cubicBezTo>
                <a:cubicBezTo>
                  <a:pt x="2252" y="1262294"/>
                  <a:pt x="-2911" y="1243056"/>
                  <a:pt x="1607" y="1217605"/>
                </a:cubicBezTo>
                <a:lnTo>
                  <a:pt x="452425" y="87037"/>
                </a:lnTo>
                <a:lnTo>
                  <a:pt x="462002" y="64527"/>
                </a:lnTo>
                <a:cubicBezTo>
                  <a:pt x="480783" y="20379"/>
                  <a:pt x="505554" y="-1114"/>
                  <a:pt x="530163" y="424"/>
                </a:cubicBezTo>
                <a:cubicBezTo>
                  <a:pt x="530789" y="17"/>
                  <a:pt x="531420" y="0"/>
                  <a:pt x="5320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 rot="5400000">
            <a:off x="5814314" y="2417518"/>
            <a:ext cx="391793" cy="493488"/>
          </a:xfrm>
          <a:custGeom>
            <a:avLst/>
            <a:gdLst/>
            <a:ahLst/>
            <a:cxnLst/>
            <a:rect l="l" t="t" r="r" b="b"/>
            <a:pathLst>
              <a:path w="1056529" h="1289138">
                <a:moveTo>
                  <a:pt x="532049" y="0"/>
                </a:moveTo>
                <a:cubicBezTo>
                  <a:pt x="556036" y="0"/>
                  <a:pt x="580024" y="21509"/>
                  <a:pt x="598326" y="64527"/>
                </a:cubicBezTo>
                <a:lnTo>
                  <a:pt x="637123" y="155716"/>
                </a:lnTo>
                <a:lnTo>
                  <a:pt x="900272" y="815646"/>
                </a:lnTo>
                <a:lnTo>
                  <a:pt x="898583" y="814429"/>
                </a:lnTo>
                <a:lnTo>
                  <a:pt x="1044424" y="1179716"/>
                </a:lnTo>
                <a:cubicBezTo>
                  <a:pt x="1062241" y="1224336"/>
                  <a:pt x="1059762" y="1257212"/>
                  <a:pt x="1041112" y="1273690"/>
                </a:cubicBezTo>
                <a:cubicBezTo>
                  <a:pt x="1040954" y="1274425"/>
                  <a:pt x="1040516" y="1274887"/>
                  <a:pt x="1040066" y="1275336"/>
                </a:cubicBezTo>
                <a:cubicBezTo>
                  <a:pt x="1022948" y="1292456"/>
                  <a:pt x="990619" y="1294370"/>
                  <a:pt x="947138" y="1277017"/>
                </a:cubicBezTo>
                <a:lnTo>
                  <a:pt x="528130" y="1109797"/>
                </a:lnTo>
                <a:lnTo>
                  <a:pt x="109124" y="1277016"/>
                </a:lnTo>
                <a:cubicBezTo>
                  <a:pt x="65643" y="1294369"/>
                  <a:pt x="33314" y="1292455"/>
                  <a:pt x="16196" y="1275335"/>
                </a:cubicBezTo>
                <a:cubicBezTo>
                  <a:pt x="15746" y="1274886"/>
                  <a:pt x="15308" y="1274424"/>
                  <a:pt x="15150" y="1273689"/>
                </a:cubicBezTo>
                <a:cubicBezTo>
                  <a:pt x="2252" y="1262294"/>
                  <a:pt x="-2911" y="1243056"/>
                  <a:pt x="1607" y="1217605"/>
                </a:cubicBezTo>
                <a:lnTo>
                  <a:pt x="452425" y="87037"/>
                </a:lnTo>
                <a:lnTo>
                  <a:pt x="462002" y="64527"/>
                </a:lnTo>
                <a:cubicBezTo>
                  <a:pt x="480783" y="20379"/>
                  <a:pt x="505554" y="-1114"/>
                  <a:pt x="530163" y="424"/>
                </a:cubicBezTo>
                <a:cubicBezTo>
                  <a:pt x="530789" y="17"/>
                  <a:pt x="531420" y="0"/>
                  <a:pt x="5320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KSO_Shape"/>
          <p:cNvSpPr/>
          <p:nvPr/>
        </p:nvSpPr>
        <p:spPr>
          <a:xfrm rot="16200000">
            <a:off x="5728588" y="5098627"/>
            <a:ext cx="391793" cy="493488"/>
          </a:xfrm>
          <a:custGeom>
            <a:avLst/>
            <a:gdLst/>
            <a:ahLst/>
            <a:cxnLst/>
            <a:rect l="l" t="t" r="r" b="b"/>
            <a:pathLst>
              <a:path w="1056529" h="1289138">
                <a:moveTo>
                  <a:pt x="532049" y="0"/>
                </a:moveTo>
                <a:cubicBezTo>
                  <a:pt x="556036" y="0"/>
                  <a:pt x="580024" y="21509"/>
                  <a:pt x="598326" y="64527"/>
                </a:cubicBezTo>
                <a:lnTo>
                  <a:pt x="637123" y="155716"/>
                </a:lnTo>
                <a:lnTo>
                  <a:pt x="900272" y="815646"/>
                </a:lnTo>
                <a:lnTo>
                  <a:pt x="898583" y="814429"/>
                </a:lnTo>
                <a:lnTo>
                  <a:pt x="1044424" y="1179716"/>
                </a:lnTo>
                <a:cubicBezTo>
                  <a:pt x="1062241" y="1224336"/>
                  <a:pt x="1059762" y="1257212"/>
                  <a:pt x="1041112" y="1273690"/>
                </a:cubicBezTo>
                <a:cubicBezTo>
                  <a:pt x="1040954" y="1274425"/>
                  <a:pt x="1040516" y="1274887"/>
                  <a:pt x="1040066" y="1275336"/>
                </a:cubicBezTo>
                <a:cubicBezTo>
                  <a:pt x="1022948" y="1292456"/>
                  <a:pt x="990619" y="1294370"/>
                  <a:pt x="947138" y="1277017"/>
                </a:cubicBezTo>
                <a:lnTo>
                  <a:pt x="528130" y="1109797"/>
                </a:lnTo>
                <a:lnTo>
                  <a:pt x="109124" y="1277016"/>
                </a:lnTo>
                <a:cubicBezTo>
                  <a:pt x="65643" y="1294369"/>
                  <a:pt x="33314" y="1292455"/>
                  <a:pt x="16196" y="1275335"/>
                </a:cubicBezTo>
                <a:cubicBezTo>
                  <a:pt x="15746" y="1274886"/>
                  <a:pt x="15308" y="1274424"/>
                  <a:pt x="15150" y="1273689"/>
                </a:cubicBezTo>
                <a:cubicBezTo>
                  <a:pt x="2252" y="1262294"/>
                  <a:pt x="-2911" y="1243056"/>
                  <a:pt x="1607" y="1217605"/>
                </a:cubicBezTo>
                <a:lnTo>
                  <a:pt x="452425" y="87037"/>
                </a:lnTo>
                <a:lnTo>
                  <a:pt x="462002" y="64527"/>
                </a:lnTo>
                <a:cubicBezTo>
                  <a:pt x="480783" y="20379"/>
                  <a:pt x="505554" y="-1114"/>
                  <a:pt x="530163" y="424"/>
                </a:cubicBezTo>
                <a:cubicBezTo>
                  <a:pt x="530789" y="17"/>
                  <a:pt x="531420" y="0"/>
                  <a:pt x="5320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KSO_Shape"/>
          <p:cNvSpPr/>
          <p:nvPr/>
        </p:nvSpPr>
        <p:spPr>
          <a:xfrm rot="16200000">
            <a:off x="2825100" y="5098627"/>
            <a:ext cx="391793" cy="493488"/>
          </a:xfrm>
          <a:custGeom>
            <a:avLst/>
            <a:gdLst/>
            <a:ahLst/>
            <a:cxnLst/>
            <a:rect l="l" t="t" r="r" b="b"/>
            <a:pathLst>
              <a:path w="1056529" h="1289138">
                <a:moveTo>
                  <a:pt x="532049" y="0"/>
                </a:moveTo>
                <a:cubicBezTo>
                  <a:pt x="556036" y="0"/>
                  <a:pt x="580024" y="21509"/>
                  <a:pt x="598326" y="64527"/>
                </a:cubicBezTo>
                <a:lnTo>
                  <a:pt x="637123" y="155716"/>
                </a:lnTo>
                <a:lnTo>
                  <a:pt x="900272" y="815646"/>
                </a:lnTo>
                <a:lnTo>
                  <a:pt x="898583" y="814429"/>
                </a:lnTo>
                <a:lnTo>
                  <a:pt x="1044424" y="1179716"/>
                </a:lnTo>
                <a:cubicBezTo>
                  <a:pt x="1062241" y="1224336"/>
                  <a:pt x="1059762" y="1257212"/>
                  <a:pt x="1041112" y="1273690"/>
                </a:cubicBezTo>
                <a:cubicBezTo>
                  <a:pt x="1040954" y="1274425"/>
                  <a:pt x="1040516" y="1274887"/>
                  <a:pt x="1040066" y="1275336"/>
                </a:cubicBezTo>
                <a:cubicBezTo>
                  <a:pt x="1022948" y="1292456"/>
                  <a:pt x="990619" y="1294370"/>
                  <a:pt x="947138" y="1277017"/>
                </a:cubicBezTo>
                <a:lnTo>
                  <a:pt x="528130" y="1109797"/>
                </a:lnTo>
                <a:lnTo>
                  <a:pt x="109124" y="1277016"/>
                </a:lnTo>
                <a:cubicBezTo>
                  <a:pt x="65643" y="1294369"/>
                  <a:pt x="33314" y="1292455"/>
                  <a:pt x="16196" y="1275335"/>
                </a:cubicBezTo>
                <a:cubicBezTo>
                  <a:pt x="15746" y="1274886"/>
                  <a:pt x="15308" y="1274424"/>
                  <a:pt x="15150" y="1273689"/>
                </a:cubicBezTo>
                <a:cubicBezTo>
                  <a:pt x="2252" y="1262294"/>
                  <a:pt x="-2911" y="1243056"/>
                  <a:pt x="1607" y="1217605"/>
                </a:cubicBezTo>
                <a:lnTo>
                  <a:pt x="452425" y="87037"/>
                </a:lnTo>
                <a:lnTo>
                  <a:pt x="462002" y="64527"/>
                </a:lnTo>
                <a:cubicBezTo>
                  <a:pt x="480783" y="20379"/>
                  <a:pt x="505554" y="-1114"/>
                  <a:pt x="530163" y="424"/>
                </a:cubicBezTo>
                <a:cubicBezTo>
                  <a:pt x="530789" y="17"/>
                  <a:pt x="531420" y="0"/>
                  <a:pt x="53204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1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754822"/>
            <a:ext cx="4487549" cy="4852354"/>
          </a:xfrm>
        </p:spPr>
        <p:txBody>
          <a:bodyPr/>
          <a:lstStyle/>
          <a:p>
            <a:r>
              <a:rPr lang="zh-CN" altLang="en-US" dirty="0"/>
              <a:t>几何仿真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基于几何空间离散方法获取切削过程参数（切深、切宽、切入切出角等）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800" dirty="0"/>
          </a:p>
          <a:p>
            <a:r>
              <a:rPr lang="zh-CN" altLang="en-US" dirty="0"/>
              <a:t>物理仿真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基于微元法计算切削力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600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切削功率基于切削力进行估算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几何及物理仿真理论</a:t>
            </a:r>
          </a:p>
        </p:txBody>
      </p:sp>
      <p:pic>
        <p:nvPicPr>
          <p:cNvPr id="4" name="PA-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9" y="1712484"/>
            <a:ext cx="2611451" cy="150855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004944"/>
              </p:ext>
            </p:extLst>
          </p:nvPr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004077"/>
              </p:ext>
            </p:extLst>
          </p:nvPr>
        </p:nvGraphicFramePr>
        <p:xfrm>
          <a:off x="1145807" y="4065317"/>
          <a:ext cx="2691587" cy="897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" name="Equation" r:id="rId7" imgW="2457238" imgH="819021" progId="Equation.DSMT4">
                  <p:embed/>
                </p:oleObj>
              </mc:Choice>
              <mc:Fallback>
                <p:oleObj name="Equation" r:id="rId7" imgW="2457238" imgH="81902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5807" y="4065317"/>
                        <a:ext cx="2691587" cy="897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336205"/>
              </p:ext>
            </p:extLst>
          </p:nvPr>
        </p:nvGraphicFramePr>
        <p:xfrm>
          <a:off x="1626706" y="6054371"/>
          <a:ext cx="1421294" cy="490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" name="Equation" r:id="rId9" imgW="1104759" imgH="380858" progId="Equation.DSMT4">
                  <p:embed/>
                </p:oleObj>
              </mc:Choice>
              <mc:Fallback>
                <p:oleObj name="Equation" r:id="rId9" imgW="1104759" imgH="38085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6706" y="6054371"/>
                        <a:ext cx="1421294" cy="490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518189"/>
            <a:ext cx="3752831" cy="2888647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32125" y="3228802"/>
            <a:ext cx="732631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29576"/>
              </p:ext>
            </p:extLst>
          </p:nvPr>
        </p:nvGraphicFramePr>
        <p:xfrm>
          <a:off x="1170302" y="5224372"/>
          <a:ext cx="3811272" cy="480060"/>
        </p:xfrm>
        <a:graphic>
          <a:graphicData uri="http://schemas.openxmlformats.org/drawingml/2006/table">
            <a:tbl>
              <a:tblPr firstRow="1" firstCol="1" bandRow="1"/>
              <a:tblGrid>
                <a:gridCol w="645415">
                  <a:extLst>
                    <a:ext uri="{9D8B030D-6E8A-4147-A177-3AD203B41FA5}">
                      <a16:colId xmlns:a16="http://schemas.microsoft.com/office/drawing/2014/main" val="3385882146"/>
                    </a:ext>
                  </a:extLst>
                </a:gridCol>
                <a:gridCol w="649637">
                  <a:extLst>
                    <a:ext uri="{9D8B030D-6E8A-4147-A177-3AD203B41FA5}">
                      <a16:colId xmlns:a16="http://schemas.microsoft.com/office/drawing/2014/main" val="1923873819"/>
                    </a:ext>
                  </a:extLst>
                </a:gridCol>
                <a:gridCol w="665996">
                  <a:extLst>
                    <a:ext uri="{9D8B030D-6E8A-4147-A177-3AD203B41FA5}">
                      <a16:colId xmlns:a16="http://schemas.microsoft.com/office/drawing/2014/main" val="1008098729"/>
                    </a:ext>
                  </a:extLst>
                </a:gridCol>
                <a:gridCol w="608473">
                  <a:extLst>
                    <a:ext uri="{9D8B030D-6E8A-4147-A177-3AD203B41FA5}">
                      <a16:colId xmlns:a16="http://schemas.microsoft.com/office/drawing/2014/main" val="3603377383"/>
                    </a:ext>
                  </a:extLst>
                </a:gridCol>
                <a:gridCol w="612696">
                  <a:extLst>
                    <a:ext uri="{9D8B030D-6E8A-4147-A177-3AD203B41FA5}">
                      <a16:colId xmlns:a16="http://schemas.microsoft.com/office/drawing/2014/main" val="3633697777"/>
                    </a:ext>
                  </a:extLst>
                </a:gridCol>
                <a:gridCol w="629055">
                  <a:extLst>
                    <a:ext uri="{9D8B030D-6E8A-4147-A177-3AD203B41FA5}">
                      <a16:colId xmlns:a16="http://schemas.microsoft.com/office/drawing/2014/main" val="4115348351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tc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</a:t>
                      </a:r>
                      <a:r>
                        <a:rPr lang="en-US" sz="1050" kern="100" baseline="300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rc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</a:t>
                      </a:r>
                      <a:r>
                        <a:rPr lang="en-US" sz="1050" kern="100" baseline="300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ac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</a:t>
                      </a:r>
                      <a:r>
                        <a:rPr lang="en-US" sz="1050" kern="100" baseline="300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te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re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050" kern="100" baseline="-25000" dirty="0" err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ae</a:t>
                      </a:r>
                      <a:endParaRPr lang="en-US" sz="1050" kern="100" baseline="-250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[N/mm]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418068"/>
                  </a:ext>
                </a:extLst>
              </a:tr>
              <a:tr h="679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1785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461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610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26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43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71128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237350" y="4955700"/>
            <a:ext cx="230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切削力系数</a:t>
            </a:r>
          </a:p>
        </p:txBody>
      </p:sp>
    </p:spTree>
    <p:extLst>
      <p:ext uri="{BB962C8B-B14F-4D97-AF65-F5344CB8AC3E}">
        <p14:creationId xmlns:p14="http://schemas.microsoft.com/office/powerpoint/2010/main" val="226609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59" y="1647825"/>
            <a:ext cx="6489344" cy="489585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几何及物理仿真动画及效果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81463" y="2976630"/>
            <a:ext cx="1228726" cy="609600"/>
          </a:xfrm>
          <a:prstGeom prst="wedgeRoundRectCallout">
            <a:avLst>
              <a:gd name="adj1" fmla="val 105977"/>
              <a:gd name="adj2" fmla="val 33886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被移除的材料形状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346229" y="5620860"/>
            <a:ext cx="963960" cy="609600"/>
          </a:xfrm>
          <a:prstGeom prst="wedgeRoundRectCallout">
            <a:avLst>
              <a:gd name="adj1" fmla="val 103087"/>
              <a:gd name="adj2" fmla="val 13498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实时</a:t>
            </a:r>
            <a:endParaRPr lang="en-US" altLang="zh-CN" dirty="0"/>
          </a:p>
          <a:p>
            <a:pPr algn="ctr"/>
            <a:r>
              <a:rPr lang="zh-CN" altLang="en-US" dirty="0"/>
              <a:t>切削力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8053526" y="1775925"/>
            <a:ext cx="963960" cy="609600"/>
          </a:xfrm>
          <a:prstGeom prst="wedgeRoundRectCallout">
            <a:avLst>
              <a:gd name="adj1" fmla="val -96761"/>
              <a:gd name="adj2" fmla="val 29517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切削状态参数</a:t>
            </a:r>
            <a:endParaRPr lang="en-US" altLang="zh-CN" dirty="0"/>
          </a:p>
        </p:txBody>
      </p:sp>
      <p:sp>
        <p:nvSpPr>
          <p:cNvPr id="13" name="圆角矩形标注 12"/>
          <p:cNvSpPr/>
          <p:nvPr/>
        </p:nvSpPr>
        <p:spPr>
          <a:xfrm>
            <a:off x="7972403" y="4216892"/>
            <a:ext cx="1171597" cy="612559"/>
          </a:xfrm>
          <a:prstGeom prst="wedgeRoundRectCallout">
            <a:avLst>
              <a:gd name="adj1" fmla="val -80848"/>
              <a:gd name="adj2" fmla="val 9763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当前执行</a:t>
            </a:r>
            <a:r>
              <a:rPr lang="en-US" altLang="zh-CN" dirty="0"/>
              <a:t>G</a:t>
            </a:r>
            <a:r>
              <a:rPr lang="zh-CN" altLang="en-US" dirty="0"/>
              <a:t>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2508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SMARTLAYOUT_SHAPETYPE" val="Ornament"/>
  <p:tag name="RESOURCELIBID_SMARTLAYOUT" val="55609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SMARTLAYOUT_SHAPETYPE" val="Ornament"/>
  <p:tag name="RESOURCELIBID_SMARTLAYOUT" val="55609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SMARTLAYOUT_SHAPETYPE" val="Ornament"/>
  <p:tag name="RESOURCELIBID_SMARTLAYOUT" val="55609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SMARTLAYOUT_SHAPETYPE" val="Ornament"/>
  <p:tag name="RESOURCELIBID_SMARTLAYOUT" val="55609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SMARTLAYOUT_SHAPETYPE" val="Ornament"/>
  <p:tag name="RESOURCELIBID_SMARTLAYOUT" val="55609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NullText"/>
  <p:tag name="SMARTLAYOUT_SHAPETEXT" val="2|KeepOriginal|True|Content|None|"/>
  <p:tag name="PA" val="v5.2.3"/>
  <p:tag name="RESOURCELIBID_SMARTLAYOUT" val="55609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1|KeepOriginal|True|Content|None|"/>
  <p:tag name="PA" val="v5.2.3"/>
  <p:tag name="RESOURCELIBID_SMARTLAYOUT" val="55609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3"/>
  <p:tag name="RESOURCELIBID_SMARTLAYOUT" val="55609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SubTitle"/>
  <p:tag name="MH_ORDER" val="1"/>
  <p:tag name="PA" val="v5.2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Other"/>
  <p:tag name="MH_ORDER" val="1"/>
  <p:tag name="PA" val="v5.2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Text"/>
  <p:tag name="MH_ORDER" val="1"/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SubTitle"/>
  <p:tag name="MH_ORDER" val="2"/>
  <p:tag name="PA" val="v5.2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Other"/>
  <p:tag name="MH_ORDER" val="2"/>
  <p:tag name="PA" val="v5.2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Text"/>
  <p:tag name="MH_ORDER" val="2"/>
  <p:tag name="PA" val="v5.2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SubTitle"/>
  <p:tag name="MH_ORDER" val="3"/>
  <p:tag name="PA" val="v5.2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Other"/>
  <p:tag name="MH_ORDER" val="3"/>
  <p:tag name="PA" val="v5.2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11093002"/>
  <p:tag name="MH_LIBRARY" val="GRAPHIC"/>
  <p:tag name="MH_TYPE" val="Text"/>
  <p:tag name="MH_ORDER" val="3"/>
  <p:tag name="PA" val="v5.2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3295</TotalTime>
  <Words>1073</Words>
  <Application>Microsoft Office PowerPoint</Application>
  <PresentationFormat>全屏显示(4:3)</PresentationFormat>
  <Paragraphs>257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Wingdings</vt:lpstr>
      <vt:lpstr>2016-VI主题-蓝</vt:lpstr>
      <vt:lpstr>Equation</vt:lpstr>
      <vt:lpstr>叶轮加工仿真及进给速度优化</vt:lpstr>
      <vt:lpstr>目录 Contents</vt:lpstr>
      <vt:lpstr>1.叶轮零件</vt:lpstr>
      <vt:lpstr>1.1叶轮现有加工方案</vt:lpstr>
      <vt:lpstr>2.虚拟仿真及参数优化平台</vt:lpstr>
      <vt:lpstr>2.1虚拟加工仿真系统模块</vt:lpstr>
      <vt:lpstr>2.2仿真平台使用步骤</vt:lpstr>
      <vt:lpstr>3.1几何及物理仿真理论</vt:lpstr>
      <vt:lpstr>3.2几何及物理仿真动画及效果</vt:lpstr>
      <vt:lpstr>4.工艺优化</vt:lpstr>
      <vt:lpstr>4.0单个流道的铣削加工步骤仿真结果</vt:lpstr>
      <vt:lpstr>4.1-工序1开粗仿真及优化结果</vt:lpstr>
      <vt:lpstr>4.1-工序1开粗仿真及优化结果</vt:lpstr>
      <vt:lpstr>4.1-工序1开粗仿真及优化结果</vt:lpstr>
      <vt:lpstr>4.1-工序1开粗仿真及优化结果</vt:lpstr>
      <vt:lpstr>4.2-工序2切槽仿真及优化结果</vt:lpstr>
      <vt:lpstr>4.2-工序2切槽仿真及优化结果</vt:lpstr>
      <vt:lpstr>4.3-工序4&amp;5 精铣仿真及优化结果</vt:lpstr>
      <vt:lpstr>4.3-工序4&amp;5 精铣仿真及优化结果</vt:lpstr>
      <vt:lpstr>5.总结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mhy</dc:creator>
  <cp:lastModifiedBy>tao zhengrui</cp:lastModifiedBy>
  <cp:revision>223</cp:revision>
  <dcterms:created xsi:type="dcterms:W3CDTF">2016-04-20T02:59:17Z</dcterms:created>
  <dcterms:modified xsi:type="dcterms:W3CDTF">2019-09-02T10:07:26Z</dcterms:modified>
</cp:coreProperties>
</file>